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6010"/>
    <a:srgbClr val="FF3300"/>
    <a:srgbClr val="FF8C0D"/>
    <a:srgbClr val="FFA9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>
      <p:cViewPr varScale="1">
        <p:scale>
          <a:sx n="125" d="100"/>
          <a:sy n="125" d="100"/>
        </p:scale>
        <p:origin x="1194" y="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129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8013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5559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883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070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417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039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676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08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817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935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67946-C3B8-4B7D-8882-65BBD0A2C542}" type="datetimeFigureOut">
              <a:rPr lang="en-CA" smtClean="0"/>
              <a:t>11/04/2016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5E3A5-9FEB-47E7-9236-8FDF30022D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521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9952" y="5157192"/>
            <a:ext cx="5004048" cy="1037977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Optimizing </a:t>
            </a:r>
            <a:r>
              <a:rPr lang="en-CA" sz="2800" b="1" dirty="0" smtClean="0"/>
              <a:t>Volume </a:t>
            </a:r>
            <a:r>
              <a:rPr lang="en-CA" sz="2800" b="1" dirty="0" smtClean="0"/>
              <a:t>of a </a:t>
            </a:r>
            <a:r>
              <a:rPr lang="en-CA" sz="2800" b="1" dirty="0" smtClean="0"/>
              <a:t>Table</a:t>
            </a:r>
            <a:br>
              <a:rPr lang="en-CA" sz="2800" b="1" dirty="0" smtClean="0"/>
            </a:br>
            <a:r>
              <a:rPr lang="en-CA" sz="2800" b="1" dirty="0" smtClean="0"/>
              <a:t>to Minimize Cost</a:t>
            </a:r>
            <a:endParaRPr lang="en-CA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1921" y="6309320"/>
            <a:ext cx="5076056" cy="648072"/>
          </a:xfrm>
        </p:spPr>
        <p:txBody>
          <a:bodyPr>
            <a:normAutofit/>
          </a:bodyPr>
          <a:lstStyle/>
          <a:p>
            <a:r>
              <a:rPr lang="en-CA" sz="1200" dirty="0" smtClean="0"/>
              <a:t>By </a:t>
            </a:r>
            <a:r>
              <a:rPr lang="en-CA" sz="1200" dirty="0" err="1" smtClean="0"/>
              <a:t>Devpreet</a:t>
            </a:r>
            <a:r>
              <a:rPr lang="en-CA" sz="1200" dirty="0" smtClean="0"/>
              <a:t> Bhullar, Refayet Siam</a:t>
            </a:r>
            <a:r>
              <a:rPr lang="en-CA" sz="1200" dirty="0"/>
              <a:t> </a:t>
            </a:r>
            <a:r>
              <a:rPr lang="en-CA" sz="1200" dirty="0" smtClean="0"/>
              <a:t>and Ryan Xu</a:t>
            </a:r>
            <a:endParaRPr lang="en-CA" sz="1200" dirty="0"/>
          </a:p>
        </p:txBody>
      </p:sp>
      <p:sp>
        <p:nvSpPr>
          <p:cNvPr id="4" name="Rectangle 3"/>
          <p:cNvSpPr/>
          <p:nvPr/>
        </p:nvSpPr>
        <p:spPr>
          <a:xfrm>
            <a:off x="0" y="11833"/>
            <a:ext cx="2843808" cy="6858000"/>
          </a:xfrm>
          <a:prstGeom prst="rect">
            <a:avLst/>
          </a:prstGeom>
          <a:solidFill>
            <a:srgbClr val="F06010"/>
          </a:solidFill>
          <a:ln>
            <a:solidFill>
              <a:srgbClr val="F060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987824" y="0"/>
            <a:ext cx="792088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83568" y="0"/>
            <a:ext cx="45719" cy="6869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0" y="5445224"/>
            <a:ext cx="406794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850155"/>
            <a:ext cx="5364088" cy="402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18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833"/>
            <a:ext cx="2843808" cy="6858000"/>
          </a:xfrm>
          <a:prstGeom prst="rect">
            <a:avLst/>
          </a:prstGeom>
          <a:solidFill>
            <a:srgbClr val="F06010"/>
          </a:solidFill>
          <a:ln>
            <a:solidFill>
              <a:srgbClr val="F060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987824" y="0"/>
            <a:ext cx="792088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83568" y="0"/>
            <a:ext cx="45719" cy="6869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0" y="5445224"/>
            <a:ext cx="406794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4355976" y="404664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Problem Definition</a:t>
            </a:r>
            <a:endParaRPr lang="en-CA" sz="3600" b="1" dirty="0"/>
          </a:p>
        </p:txBody>
      </p:sp>
      <p:pic>
        <p:nvPicPr>
          <p:cNvPr id="10" name="Picture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3928" y="2276871"/>
            <a:ext cx="2797175" cy="1367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C:\Users\dsbhulla\Downloads\Untitled Diagra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365104"/>
            <a:ext cx="3152775" cy="1419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C:\Users\dsbhulla\Downloads\Untitled Diagram3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703" y="2247978"/>
            <a:ext cx="1600200" cy="142494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ounded Rectangle 14"/>
          <p:cNvSpPr/>
          <p:nvPr/>
        </p:nvSpPr>
        <p:spPr>
          <a:xfrm>
            <a:off x="202372" y="836712"/>
            <a:ext cx="3312368" cy="361170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Table able to support a load of 5000 </a:t>
            </a:r>
            <a:r>
              <a:rPr lang="en-CA" sz="1600" b="1" dirty="0" smtClean="0"/>
              <a:t>N of distributed load.</a:t>
            </a:r>
            <a:endParaRPr lang="en-CA" sz="1600" b="1" dirty="0" smtClean="0"/>
          </a:p>
          <a:p>
            <a:endParaRPr lang="en-CA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Factored </a:t>
            </a:r>
            <a:r>
              <a:rPr lang="en-CA" sz="1600" b="1" dirty="0" smtClean="0"/>
              <a:t>maximum bending stress supported by the tabletop.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Factored buckling of the table legs.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Material chosen as Douglas fir wood.</a:t>
            </a:r>
            <a:endParaRPr lang="en-CA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/>
          </a:p>
        </p:txBody>
      </p:sp>
    </p:spTree>
    <p:extLst>
      <p:ext uri="{BB962C8B-B14F-4D97-AF65-F5344CB8AC3E}">
        <p14:creationId xmlns:p14="http://schemas.microsoft.com/office/powerpoint/2010/main" val="372498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833"/>
            <a:ext cx="2843808" cy="6858000"/>
          </a:xfrm>
          <a:prstGeom prst="rect">
            <a:avLst/>
          </a:prstGeom>
          <a:solidFill>
            <a:srgbClr val="F06010"/>
          </a:solidFill>
          <a:ln>
            <a:solidFill>
              <a:srgbClr val="F060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987824" y="0"/>
            <a:ext cx="792088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83568" y="0"/>
            <a:ext cx="45719" cy="6869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0" y="5445224"/>
            <a:ext cx="406794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4355976" y="404664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Objective Function</a:t>
            </a:r>
            <a:endParaRPr lang="en-CA" sz="3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3923928" y="2977565"/>
                <a:ext cx="5014511" cy="926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1</m:t>
                        </m:r>
                      </m:sub>
                    </m:sSub>
                    <m:r>
                      <a:rPr lang="en-US" i="1"/>
                      <m:t>=</m:t>
                    </m:r>
                    <m:r>
                      <a:rPr lang="en-US" i="1"/>
                      <m:t>𝑎</m:t>
                    </m:r>
                    <m:r>
                      <a:rPr lang="en-US" i="1"/>
                      <m:t>,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2</m:t>
                        </m:r>
                      </m:sub>
                    </m:sSub>
                    <m:r>
                      <a:rPr lang="en-US" i="1"/>
                      <m:t>=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𝐿</m:t>
                        </m:r>
                      </m:e>
                      <m:sub>
                        <m:r>
                          <a:rPr lang="en-US" i="1"/>
                          <m:t>𝑙</m:t>
                        </m:r>
                      </m:sub>
                    </m:sSub>
                    <m:r>
                      <a:rPr lang="en-US" i="1"/>
                      <m:t>,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3</m:t>
                        </m:r>
                      </m:sub>
                    </m:sSub>
                    <m:r>
                      <a:rPr lang="en-US" i="1"/>
                      <m:t>=</m:t>
                    </m:r>
                    <m:r>
                      <a:rPr lang="en-US" i="1"/>
                      <m:t>𝑏</m:t>
                    </m:r>
                    <m:r>
                      <a:rPr lang="en-US" i="1"/>
                      <m:t>,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4</m:t>
                        </m:r>
                      </m:sub>
                    </m:sSub>
                    <m:r>
                      <a:rPr lang="en-US" i="1"/>
                      <m:t>=</m:t>
                    </m:r>
                    <m:r>
                      <a:rPr lang="en-US" i="1"/>
                      <m:t>h</m:t>
                    </m:r>
                    <m:r>
                      <a:rPr lang="en-US" i="1"/>
                      <m:t>,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𝑥</m:t>
                        </m:r>
                      </m:e>
                      <m:sub>
                        <m:r>
                          <a:rPr lang="en-US" i="1"/>
                          <m:t>5</m:t>
                        </m:r>
                      </m:sub>
                    </m:sSub>
                    <m:r>
                      <a:rPr lang="en-US" i="1"/>
                      <m:t>=</m:t>
                    </m:r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𝐿</m:t>
                        </m:r>
                      </m:e>
                      <m:sub>
                        <m:r>
                          <a:rPr lang="en-US" i="1"/>
                          <m:t>𝑡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endParaRPr lang="en-CA" b="1" u="sng" dirty="0" smtClean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𝑚𝑖𝑛𝑖𝑚𝑖𝑧𝑒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=4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2977565"/>
                <a:ext cx="5014511" cy="926536"/>
              </a:xfrm>
              <a:prstGeom prst="rect">
                <a:avLst/>
              </a:prstGeom>
              <a:blipFill rotWithShape="0">
                <a:blip r:embed="rId2"/>
                <a:stretch>
                  <a:fillRect l="-1095" t="-3289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893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833"/>
            <a:ext cx="2843808" cy="6858000"/>
          </a:xfrm>
          <a:prstGeom prst="rect">
            <a:avLst/>
          </a:prstGeom>
          <a:solidFill>
            <a:srgbClr val="F06010"/>
          </a:solidFill>
          <a:ln>
            <a:solidFill>
              <a:srgbClr val="F060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987824" y="0"/>
            <a:ext cx="792088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83568" y="0"/>
            <a:ext cx="45719" cy="6869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0" y="5445224"/>
            <a:ext cx="406794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4355976" y="404664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/>
              <a:t>Constraints</a:t>
            </a:r>
            <a:endParaRPr lang="en-CA" sz="3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4093993" y="1556793"/>
                <a:ext cx="2422223" cy="34985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CA" b="1" u="sng" dirty="0" smtClean="0"/>
              </a:p>
              <a:p>
                <a:endParaRPr lang="en-CA" b="1" u="sng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750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−1≤0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𝐾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/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≤0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𝐸</m:t>
                          </m:r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≤0</m:t>
                      </m:r>
                    </m:oMath>
                  </m:oMathPara>
                </a14:m>
                <a:endParaRPr lang="en-US" dirty="0" smtClean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3993" y="1556793"/>
                <a:ext cx="2422223" cy="349858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583510" y="2058111"/>
                <a:ext cx="2313703" cy="34099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≤0</m:t>
                      </m:r>
                    </m:oMath>
                  </m:oMathPara>
                </a14:m>
                <a:endParaRPr lang="en-US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+0.01≤0</m:t>
                      </m:r>
                    </m:oMath>
                  </m:oMathPara>
                </a14:m>
                <a:endParaRPr lang="en-US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+0.5≤0</m:t>
                      </m:r>
                    </m:oMath>
                  </m:oMathPara>
                </a14:m>
                <a:endParaRPr lang="en-US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+0.3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+0.001≤0</m:t>
                      </m:r>
                    </m:oMath>
                  </m:oMathPara>
                </a14:m>
                <a:endParaRPr lang="en-US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+0.6≤0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−0.2≤0</m:t>
                      </m:r>
                    </m:oMath>
                  </m:oMathPara>
                </a14:m>
                <a:endParaRPr lang="en-US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−0.6≤0</m:t>
                      </m:r>
                    </m:oMath>
                  </m:oMathPara>
                </a14:m>
                <a:endParaRPr lang="en-US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−0.4≤0</m:t>
                      </m:r>
                    </m:oMath>
                  </m:oMathPara>
                </a14:m>
                <a:endParaRPr lang="en-US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−0.1≤0</m:t>
                      </m:r>
                    </m:oMath>
                  </m:oMathPara>
                </a14:m>
                <a:endParaRPr lang="en-US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−1≤0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3510" y="2058111"/>
                <a:ext cx="2313703" cy="340997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472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833"/>
            <a:ext cx="2843808" cy="6858000"/>
          </a:xfrm>
          <a:prstGeom prst="rect">
            <a:avLst/>
          </a:prstGeom>
          <a:solidFill>
            <a:srgbClr val="F06010"/>
          </a:solidFill>
          <a:ln>
            <a:solidFill>
              <a:srgbClr val="F060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987824" y="0"/>
            <a:ext cx="792088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83568" y="0"/>
            <a:ext cx="45719" cy="6869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0" y="5445224"/>
            <a:ext cx="406794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4139952" y="404664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 smtClean="0"/>
              <a:t>Results using ‘</a:t>
            </a:r>
            <a:r>
              <a:rPr lang="en-CA" sz="2800" b="1" dirty="0" err="1" smtClean="0"/>
              <a:t>fmincon</a:t>
            </a:r>
            <a:r>
              <a:rPr lang="en-CA" sz="2800" b="1" dirty="0" smtClean="0"/>
              <a:t>’ Solver</a:t>
            </a:r>
            <a:endParaRPr lang="en-CA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2451558"/>
                  </p:ext>
                </p:extLst>
              </p:nvPr>
            </p:nvGraphicFramePr>
            <p:xfrm>
              <a:off x="3851921" y="1444422"/>
              <a:ext cx="5155665" cy="73183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84175"/>
                    <a:gridCol w="550795"/>
                    <a:gridCol w="554355"/>
                    <a:gridCol w="589915"/>
                    <a:gridCol w="625475"/>
                    <a:gridCol w="625475"/>
                    <a:gridCol w="625475"/>
                  </a:tblGrid>
                  <a:tr h="12509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9367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[0.01,0.3,0.2,0.05,0.5]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0.0409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0.5559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0.3469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0.0501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0.8028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0.0177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29540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[0.20,0.6,0.4,0.1,1]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0.0400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0.5508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0.3471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0.0428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0.8194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0.0157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3398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[0.01,0.5,0.3,0.001,0.6]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0.5008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0.0114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0.0023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2451558"/>
                  </p:ext>
                </p:extLst>
              </p:nvPr>
            </p:nvGraphicFramePr>
            <p:xfrm>
              <a:off x="3851921" y="1444422"/>
              <a:ext cx="5155665" cy="73183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84175"/>
                    <a:gridCol w="550795"/>
                    <a:gridCol w="554355"/>
                    <a:gridCol w="589915"/>
                    <a:gridCol w="625475"/>
                    <a:gridCol w="625475"/>
                    <a:gridCol w="625475"/>
                  </a:tblGrid>
                  <a:tr h="1793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385" t="-3333" r="-227308" b="-3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286813" t="-3333" r="-549451" b="-3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386813" t="-3333" r="-449451" b="-3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456701" t="-3333" r="-321649" b="-3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529412" t="-3333" r="-205882" b="-3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623301" t="-3333" r="-103883" b="-3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723301" t="-3333" r="-3883" b="-346667"/>
                          </a:stretch>
                        </a:blipFill>
                      </a:tcPr>
                    </a:tc>
                  </a:tr>
                  <a:tr h="193675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[0.01,0.3,0.2,0.05,0.5]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0.0409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0.5559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0.3469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0.0501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0.8028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0.0177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7938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[0.20,0.6,0.4,0.1,1]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0.0400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0.5508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0.3471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0.0428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0.8194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0.0157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79388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[0.01,0.5,0.3,0.001,0.6]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0.5008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0.0114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0.0023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pic>
        <p:nvPicPr>
          <p:cNvPr id="10" name="Picture 9"/>
          <p:cNvPicPr/>
          <p:nvPr/>
        </p:nvPicPr>
        <p:blipFill>
          <a:blip r:embed="rId3"/>
          <a:stretch>
            <a:fillRect/>
          </a:stretch>
        </p:blipFill>
        <p:spPr>
          <a:xfrm>
            <a:off x="3951272" y="2722612"/>
            <a:ext cx="5056313" cy="403087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202372" y="836712"/>
            <a:ext cx="3312368" cy="200906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Starting </a:t>
            </a:r>
            <a:r>
              <a:rPr lang="en-CA" sz="1600" b="1" dirty="0" smtClean="0"/>
              <a:t>value </a:t>
            </a:r>
            <a:r>
              <a:rPr lang="en-CA" sz="1600" b="1" dirty="0" smtClean="0"/>
              <a:t>greatly </a:t>
            </a:r>
            <a:r>
              <a:rPr lang="en-CA" sz="1600" b="1" dirty="0" smtClean="0"/>
              <a:t>affect </a:t>
            </a:r>
            <a:r>
              <a:rPr lang="en-CA" sz="1600" b="1" dirty="0" err="1" smtClean="0"/>
              <a:t>fmincon</a:t>
            </a:r>
            <a:r>
              <a:rPr lang="en-CA" sz="1600" b="1" dirty="0" smtClean="0"/>
              <a:t> results</a:t>
            </a:r>
            <a:endParaRPr lang="en-CA" sz="1600" b="1" dirty="0" smtClean="0"/>
          </a:p>
          <a:p>
            <a:endParaRPr lang="en-CA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Local minimum is found with all constraints satisfied.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Best </a:t>
            </a:r>
            <a:r>
              <a:rPr lang="en-CA" sz="1600" b="1" dirty="0" err="1" smtClean="0"/>
              <a:t>fval</a:t>
            </a:r>
            <a:r>
              <a:rPr lang="en-CA" sz="1600" b="1" dirty="0" smtClean="0"/>
              <a:t> is 0.0023</a:t>
            </a:r>
            <a:endParaRPr lang="en-CA" sz="1600" b="1" dirty="0"/>
          </a:p>
        </p:txBody>
      </p:sp>
      <p:pic>
        <p:nvPicPr>
          <p:cNvPr id="12" name="Picture 11"/>
          <p:cNvPicPr/>
          <p:nvPr/>
        </p:nvPicPr>
        <p:blipFill>
          <a:blip r:embed="rId4"/>
          <a:stretch>
            <a:fillRect/>
          </a:stretch>
        </p:blipFill>
        <p:spPr>
          <a:xfrm>
            <a:off x="270614" y="2996952"/>
            <a:ext cx="3175884" cy="283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22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833"/>
            <a:ext cx="2843808" cy="6858000"/>
          </a:xfrm>
          <a:prstGeom prst="rect">
            <a:avLst/>
          </a:prstGeom>
          <a:solidFill>
            <a:srgbClr val="F06010"/>
          </a:solidFill>
          <a:ln>
            <a:solidFill>
              <a:srgbClr val="F060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987824" y="0"/>
            <a:ext cx="792088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83568" y="0"/>
            <a:ext cx="45719" cy="6869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0" y="5445224"/>
            <a:ext cx="406794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4139952" y="404664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 smtClean="0"/>
              <a:t>Results using GA Solver</a:t>
            </a:r>
            <a:endParaRPr lang="en-CA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6177841"/>
                  </p:ext>
                </p:extLst>
              </p:nvPr>
            </p:nvGraphicFramePr>
            <p:xfrm>
              <a:off x="3851919" y="1147738"/>
              <a:ext cx="5184577" cy="129614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57528"/>
                    <a:gridCol w="738119"/>
                    <a:gridCol w="737564"/>
                    <a:gridCol w="737564"/>
                    <a:gridCol w="737564"/>
                    <a:gridCol w="738119"/>
                    <a:gridCol w="738119"/>
                  </a:tblGrid>
                  <a:tr h="37032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Iteration/variable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0.0100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0.3569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0.0114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0.7109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0.0031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0.5766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0.0184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0.0035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0.5971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tabLst>
                              <a:tab pos="779145" algn="l"/>
                            </a:tabLst>
                          </a:pPr>
                          <a:r>
                            <a:rPr lang="en-US" sz="1100">
                              <a:effectLst/>
                            </a:rPr>
                            <a:t>0.0166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0.0032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0.5999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0.3134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0.0120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0.6054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0.0025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5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0.5998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0.0166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0.0032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6177841"/>
                  </p:ext>
                </p:extLst>
              </p:nvPr>
            </p:nvGraphicFramePr>
            <p:xfrm>
              <a:off x="3851919" y="1147738"/>
              <a:ext cx="5184577" cy="129614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57528"/>
                    <a:gridCol w="738119"/>
                    <a:gridCol w="737564"/>
                    <a:gridCol w="737564"/>
                    <a:gridCol w="737564"/>
                    <a:gridCol w="738119"/>
                    <a:gridCol w="738119"/>
                  </a:tblGrid>
                  <a:tr h="370326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Iteration/variable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102459" t="-11475" r="-500000" b="-268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204132" t="-11475" r="-404132" b="-268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304132" t="-11475" r="-304132" b="-268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404132" t="-11475" r="-204132" b="-268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500000" t="-11475" r="-102459" b="-2688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604959" t="-11475" r="-3306" b="-268852"/>
                          </a:stretch>
                        </a:blipFill>
                      </a:tcPr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0.0100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0.3569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0.0114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0.7109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0.0031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0.5766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0.0184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0.0035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0.5971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tabLst>
                              <a:tab pos="779145" algn="l"/>
                            </a:tabLst>
                          </a:pPr>
                          <a:r>
                            <a:rPr lang="en-US" sz="1100">
                              <a:effectLst/>
                            </a:rPr>
                            <a:t>0.0166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0.0032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0.5999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0.3134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0.0120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0.6054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0.0025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85164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5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0.5998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0.0166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0.0032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pic>
        <p:nvPicPr>
          <p:cNvPr id="10" name="Picture 9"/>
          <p:cNvPicPr/>
          <p:nvPr/>
        </p:nvPicPr>
        <p:blipFill>
          <a:blip r:embed="rId3"/>
          <a:stretch>
            <a:fillRect/>
          </a:stretch>
        </p:blipFill>
        <p:spPr>
          <a:xfrm>
            <a:off x="4283968" y="2636912"/>
            <a:ext cx="4486662" cy="3960440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4"/>
          <a:stretch>
            <a:fillRect/>
          </a:stretch>
        </p:blipFill>
        <p:spPr>
          <a:xfrm>
            <a:off x="424091" y="3391582"/>
            <a:ext cx="2868930" cy="24511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202372" y="836712"/>
            <a:ext cx="3312368" cy="22814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Always minimizes towards global optimum</a:t>
            </a:r>
          </a:p>
          <a:p>
            <a:endParaRPr lang="en-CA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Numerous different iterations give similar minimized </a:t>
            </a:r>
            <a:r>
              <a:rPr lang="en-CA" sz="1600" b="1" dirty="0" smtClean="0"/>
              <a:t>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Best </a:t>
            </a:r>
            <a:r>
              <a:rPr lang="en-CA" sz="1600" b="1" dirty="0" err="1" smtClean="0"/>
              <a:t>fval</a:t>
            </a:r>
            <a:r>
              <a:rPr lang="en-CA" sz="1600" b="1" dirty="0" smtClean="0"/>
              <a:t> is 0.0025</a:t>
            </a:r>
            <a:endParaRPr lang="en-CA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/>
          </a:p>
        </p:txBody>
      </p:sp>
    </p:spTree>
    <p:extLst>
      <p:ext uri="{BB962C8B-B14F-4D97-AF65-F5344CB8AC3E}">
        <p14:creationId xmlns:p14="http://schemas.microsoft.com/office/powerpoint/2010/main" val="65952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833"/>
            <a:ext cx="2843808" cy="6858000"/>
          </a:xfrm>
          <a:prstGeom prst="rect">
            <a:avLst/>
          </a:prstGeom>
          <a:solidFill>
            <a:srgbClr val="F06010"/>
          </a:solidFill>
          <a:ln>
            <a:solidFill>
              <a:srgbClr val="F060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987824" y="0"/>
            <a:ext cx="792088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3923928" y="11833"/>
            <a:ext cx="144016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83568" y="0"/>
            <a:ext cx="45719" cy="6869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0" y="5445224"/>
            <a:ext cx="406794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4139952" y="404664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 smtClean="0"/>
              <a:t>Comparison</a:t>
            </a:r>
            <a:endParaRPr lang="en-CA" sz="2800" b="1" dirty="0"/>
          </a:p>
        </p:txBody>
      </p:sp>
      <p:pic>
        <p:nvPicPr>
          <p:cNvPr id="10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4572000" y="3284984"/>
            <a:ext cx="3686810" cy="30670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88346999"/>
                  </p:ext>
                </p:extLst>
              </p:nvPr>
            </p:nvGraphicFramePr>
            <p:xfrm>
              <a:off x="4139952" y="1665902"/>
              <a:ext cx="4829175" cy="89693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39825"/>
                    <a:gridCol w="574675"/>
                    <a:gridCol w="558800"/>
                    <a:gridCol w="527050"/>
                    <a:gridCol w="628650"/>
                    <a:gridCol w="609600"/>
                    <a:gridCol w="790575"/>
                  </a:tblGrid>
                  <a:tr h="12509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Solver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1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1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13398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Fmincon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0.5008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0.0114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0.0023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GA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0.5999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0.3134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0.0120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0.6054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0.0025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88346999"/>
                  </p:ext>
                </p:extLst>
              </p:nvPr>
            </p:nvGraphicFramePr>
            <p:xfrm>
              <a:off x="4139952" y="1665902"/>
              <a:ext cx="4829175" cy="88106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39825"/>
                    <a:gridCol w="574675"/>
                    <a:gridCol w="558800"/>
                    <a:gridCol w="527050"/>
                    <a:gridCol w="628650"/>
                    <a:gridCol w="609600"/>
                    <a:gridCol w="790575"/>
                  </a:tblGrid>
                  <a:tr h="17938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Solver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97895" t="-23333" r="-542105" b="-4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310989" t="-23333" r="-465934" b="-4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429885" t="-23333" r="-387356" b="-4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447573" t="-23333" r="-227184" b="-4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564000" t="-23333" r="-134000" b="-4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510769" t="-23333" r="-3077" b="-433333"/>
                          </a:stretch>
                        </a:blipFill>
                      </a:tcPr>
                    </a:tc>
                  </a:tr>
                  <a:tr h="35083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Fmincon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0.5008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0.3001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0.0114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0.6001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0.0023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5083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GA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0.0100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0.5999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0.3134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0.0120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>
                              <a:effectLst/>
                            </a:rPr>
                            <a:t>0.6054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07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100" dirty="0">
                              <a:effectLst/>
                            </a:rPr>
                            <a:t>0.0025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11" name="Rounded Rectangle 10"/>
          <p:cNvSpPr/>
          <p:nvPr/>
        </p:nvSpPr>
        <p:spPr>
          <a:xfrm>
            <a:off x="251520" y="1124744"/>
            <a:ext cx="3312368" cy="25538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err="1" smtClean="0"/>
              <a:t>Fmincon</a:t>
            </a:r>
            <a:r>
              <a:rPr lang="en-CA" sz="1600" b="1" dirty="0" smtClean="0"/>
              <a:t> gives a better solution if the starting points are carefully selected</a:t>
            </a:r>
          </a:p>
          <a:p>
            <a:endParaRPr lang="en-CA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GA echoes results from </a:t>
            </a:r>
            <a:r>
              <a:rPr lang="en-CA" sz="1600" b="1" dirty="0" err="1" smtClean="0"/>
              <a:t>Fmincon</a:t>
            </a:r>
            <a:endParaRPr lang="en-CA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 smtClean="0"/>
              <a:t>Global optimum found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/>
          </a:p>
        </p:txBody>
      </p:sp>
    </p:spTree>
    <p:extLst>
      <p:ext uri="{BB962C8B-B14F-4D97-AF65-F5344CB8AC3E}">
        <p14:creationId xmlns:p14="http://schemas.microsoft.com/office/powerpoint/2010/main" val="325089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833"/>
            <a:ext cx="2843808" cy="6858000"/>
          </a:xfrm>
          <a:prstGeom prst="rect">
            <a:avLst/>
          </a:prstGeom>
          <a:solidFill>
            <a:srgbClr val="F06010"/>
          </a:solidFill>
          <a:ln>
            <a:solidFill>
              <a:srgbClr val="F060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987824" y="0"/>
            <a:ext cx="792088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83568" y="0"/>
            <a:ext cx="45719" cy="6869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0" y="5445224"/>
            <a:ext cx="406794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4139952" y="404664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 smtClean="0"/>
              <a:t>Final Design</a:t>
            </a:r>
            <a:endParaRPr lang="en-CA" sz="2800" b="1" dirty="0"/>
          </a:p>
        </p:txBody>
      </p:sp>
      <p:pic>
        <p:nvPicPr>
          <p:cNvPr id="12" name="Picture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121" y="807790"/>
            <a:ext cx="3478767" cy="26212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5" y="3789040"/>
            <a:ext cx="3456383" cy="26642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2180" y="3717032"/>
            <a:ext cx="3998252" cy="280831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Rectangle 16"/>
          <p:cNvSpPr/>
          <p:nvPr/>
        </p:nvSpPr>
        <p:spPr>
          <a:xfrm>
            <a:off x="4140963" y="1963505"/>
            <a:ext cx="475901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Thin yet </a:t>
            </a:r>
            <a:r>
              <a:rPr lang="en-CA" dirty="0" smtClean="0"/>
              <a:t>strong design</a:t>
            </a:r>
            <a:endParaRPr lang="en-C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Optimization successfully found least material volume (0.0023 m</a:t>
            </a:r>
            <a:r>
              <a:rPr lang="en-CA" baseline="30000" dirty="0" smtClean="0"/>
              <a:t>3</a:t>
            </a:r>
            <a:r>
              <a:rPr lang="en-CA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Withholds 5000 N of distributed load</a:t>
            </a:r>
            <a:endParaRPr lang="en-CA" dirty="0" smtClean="0"/>
          </a:p>
          <a:p>
            <a:endParaRPr lang="en-CA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102345" y="6525344"/>
            <a:ext cx="2307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*dimensions in 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86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833"/>
            <a:ext cx="2843808" cy="6858000"/>
          </a:xfrm>
          <a:prstGeom prst="rect">
            <a:avLst/>
          </a:prstGeom>
          <a:solidFill>
            <a:srgbClr val="F06010"/>
          </a:solidFill>
          <a:ln>
            <a:solidFill>
              <a:srgbClr val="F060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/>
          <p:cNvSpPr/>
          <p:nvPr/>
        </p:nvSpPr>
        <p:spPr>
          <a:xfrm>
            <a:off x="2987824" y="0"/>
            <a:ext cx="792088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3923928" y="11833"/>
            <a:ext cx="144016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83568" y="0"/>
            <a:ext cx="45719" cy="68698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0" y="5445224"/>
            <a:ext cx="4067944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4283968" y="404664"/>
            <a:ext cx="4510858" cy="4824536"/>
          </a:xfrm>
        </p:spPr>
        <p:txBody>
          <a:bodyPr>
            <a:normAutofit/>
          </a:bodyPr>
          <a:lstStyle/>
          <a:p>
            <a:endParaRPr lang="en-CA" dirty="0" smtClean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Thank you for your attention</a:t>
            </a:r>
          </a:p>
          <a:p>
            <a:endParaRPr lang="en-CA" dirty="0">
              <a:solidFill>
                <a:schemeClr val="tx1"/>
              </a:solidFill>
            </a:endParaRPr>
          </a:p>
          <a:p>
            <a:endParaRPr lang="en-CA" dirty="0" smtClean="0">
              <a:solidFill>
                <a:schemeClr val="tx1"/>
              </a:solidFill>
            </a:endParaRPr>
          </a:p>
          <a:p>
            <a:endParaRPr lang="en-CA" dirty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Questions?</a:t>
            </a:r>
          </a:p>
          <a:p>
            <a:endParaRPr lang="en-CA" dirty="0">
              <a:solidFill>
                <a:schemeClr val="tx1"/>
              </a:solidFill>
            </a:endParaRPr>
          </a:p>
          <a:p>
            <a:endParaRPr lang="en-CA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77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245</Words>
  <Application>Microsoft Office PowerPoint</Application>
  <PresentationFormat>On-screen Show (4:3)</PresentationFormat>
  <Paragraphs>153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Office Theme</vt:lpstr>
      <vt:lpstr>Optimizing Volume of a Table to Minimize Cost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Dave Bhullar</cp:lastModifiedBy>
  <cp:revision>31</cp:revision>
  <dcterms:created xsi:type="dcterms:W3CDTF">2014-03-26T20:49:13Z</dcterms:created>
  <dcterms:modified xsi:type="dcterms:W3CDTF">2016-04-11T14:04:13Z</dcterms:modified>
</cp:coreProperties>
</file>